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p:scale>
          <a:sx n="60" d="100"/>
          <a:sy n="60" d="100"/>
        </p:scale>
        <p:origin x="1374" y="-156"/>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10/3/2024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200" b="1" dirty="0">
                <a:solidFill>
                  <a:srgbClr val="0070C0"/>
                </a:solidFill>
                <a:latin typeface="Helvetica" panose="020B0604020202020204" pitchFamily="34" charset="0"/>
                <a:cs typeface="Helvetica" panose="020B0604020202020204" pitchFamily="34" charset="0"/>
              </a:rPr>
              <a:t>An Exceptionally Presented And Extended Four Bedroom Detached Family Style Residence Enjoying An Enviable Location On A Highly Desirable Development With Off-Road Parking, Garage And Attractive Landscaped Gardens</a:t>
            </a:r>
          </a:p>
          <a:p>
            <a:pPr algn="ctr">
              <a:lnSpc>
                <a:spcPct val="127000"/>
              </a:lnSpc>
            </a:pPr>
            <a:endParaRPr lang="en-GB" sz="1250" b="1" dirty="0">
              <a:solidFill>
                <a:srgbClr val="0070C0"/>
              </a:solidFill>
              <a:latin typeface="Helvetica" panose="020B0604020202020204" pitchFamily="34" charset="0"/>
              <a:cs typeface="Helvetica" panose="020B0604020202020204" pitchFamily="34"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Pillared Entrance Canopy &amp; Reception Hall • Dual Aspect Lounge • High Quality Kitchen/Breakfast Room/Dining Room • Stunning Family Room Extension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Family Bathroom/WC • Ground Floor Cloakroom/WC •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Attractive Landscaped Rear Garden &amp; Log Cabin • Driveway &amp; Garage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Viewing Highly Recommended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a:t>
            </a:r>
            <a:r>
              <a:rPr lang="en-GB" sz="1900" dirty="0">
                <a:solidFill>
                  <a:srgbClr val="000000"/>
                </a:solidFill>
                <a:latin typeface="HelveticaNeueLT-Roman"/>
                <a:ea typeface="Times New Roman" panose="02020603050405020304" pitchFamily="18" charset="0"/>
                <a:cs typeface="HelveticaNeueLT-Roman"/>
              </a:rPr>
              <a:t>675,000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10 Lipscomb Avenue, Exmouth, EX8 2FL</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2" name="Picture 2">
            <a:extLst>
              <a:ext uri="{FF2B5EF4-FFF2-40B4-BE49-F238E27FC236}">
                <a16:creationId xmlns:a16="http://schemas.microsoft.com/office/drawing/2014/main" id="{AEB3F8D5-BD07-7473-F24F-DC3B5149F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7247" y="2613067"/>
            <a:ext cx="6348854" cy="44477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B20737EB-F9B8-D00A-9671-94B8395512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912" y="549924"/>
            <a:ext cx="3111435" cy="2444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18E2122B-0629-28D2-5D7F-808BE1F3F4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7071" y="556454"/>
            <a:ext cx="3159624" cy="2444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704D9B91-ACF6-A923-8ADE-A7FAF02E35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912" y="3113639"/>
            <a:ext cx="3111435" cy="21661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6FD5F1DE-A822-1838-AF05-E1C2DE577C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7071" y="3122807"/>
            <a:ext cx="3159624" cy="21569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3E222E90-28E9-511C-7DF4-499C5C9AEC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3912" y="5412065"/>
            <a:ext cx="3111435" cy="22161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a:extLst>
              <a:ext uri="{FF2B5EF4-FFF2-40B4-BE49-F238E27FC236}">
                <a16:creationId xmlns:a16="http://schemas.microsoft.com/office/drawing/2014/main" id="{1684F8A9-AB13-703E-CE75-5905272D31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77071" y="5423401"/>
            <a:ext cx="3159624" cy="22047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a:extLst>
              <a:ext uri="{FF2B5EF4-FFF2-40B4-BE49-F238E27FC236}">
                <a16:creationId xmlns:a16="http://schemas.microsoft.com/office/drawing/2014/main" id="{583013EA-CD54-C647-4DBF-7EE80597C9D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69355" y="7738880"/>
            <a:ext cx="2461444" cy="1745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9351451"/>
          </a:xfrm>
          <a:prstGeom prst="rect">
            <a:avLst/>
          </a:prstGeom>
          <a:noFill/>
        </p:spPr>
        <p:txBody>
          <a:bodyPr wrap="square" rtlCol="0">
            <a:spAutoFit/>
          </a:bodyPr>
          <a:lstStyle/>
          <a:p>
            <a:pPr algn="ctr"/>
            <a:r>
              <a:rPr lang="en-GB" sz="1400" b="1" dirty="0">
                <a:solidFill>
                  <a:srgbClr val="333333"/>
                </a:solidFill>
                <a:ea typeface="Times New Roman" panose="02020603050405020304" pitchFamily="18" charset="0"/>
                <a:cs typeface="Helvetica" panose="020B0604020202020204" pitchFamily="34" charset="0"/>
              </a:rPr>
              <a:t>10 Lipscomb Avenue, Exmouth, EX8 2FL</a:t>
            </a:r>
          </a:p>
          <a:p>
            <a:pPr algn="ctr"/>
            <a:endParaRPr lang="en-GB" sz="1400" b="1" dirty="0">
              <a:solidFill>
                <a:srgbClr val="333333"/>
              </a:solidFill>
              <a:effectLst/>
              <a:ea typeface="Times New Roman" panose="02020603050405020304" pitchFamily="18" charset="0"/>
              <a:cs typeface="Helvetica" panose="020B0604020202020204" pitchFamily="34" charset="0"/>
            </a:endParaRPr>
          </a:p>
          <a:p>
            <a:r>
              <a:rPr lang="en-GB" sz="1000" dirty="0">
                <a:latin typeface="Helvetica" panose="020B0604020202020204" pitchFamily="34" charset="0"/>
                <a:cs typeface="Helvetica" panose="020B0604020202020204" pitchFamily="34" charset="0"/>
              </a:rPr>
              <a:t>Pennys are delighted to offer for sale this executive style detached residence which forms part of a newly built desirable development. The accommodation is found in superb order and has been improved further by the creation of a family room extension. Built by </a:t>
            </a:r>
            <a:r>
              <a:rPr lang="en-GB" sz="1000" dirty="0" err="1">
                <a:latin typeface="Helvetica" panose="020B0604020202020204" pitchFamily="34" charset="0"/>
                <a:cs typeface="Helvetica" panose="020B0604020202020204" pitchFamily="34" charset="0"/>
              </a:rPr>
              <a:t>Messers</a:t>
            </a:r>
            <a:r>
              <a:rPr lang="en-GB" sz="1000" dirty="0">
                <a:latin typeface="Helvetica" panose="020B0604020202020204" pitchFamily="34" charset="0"/>
                <a:cs typeface="Helvetica" panose="020B0604020202020204" pitchFamily="34" charset="0"/>
              </a:rPr>
              <a:t> Taylor Wimpey to a high standard approx. 5 years ago, the remainder of a 10 year guarantee. Outside there is beautifully landscaped gardens, driveway parking and garage. Viewing of this high quality home is strongly recommended. </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PILLARED ENTRANCE CANOPY: </a:t>
            </a:r>
            <a:r>
              <a:rPr lang="en-GB" sz="1000" dirty="0">
                <a:latin typeface="Helvetica" panose="020B0604020202020204" pitchFamily="34" charset="0"/>
                <a:cs typeface="Helvetica" panose="020B0604020202020204" pitchFamily="34" charset="0"/>
              </a:rPr>
              <a:t>Composite front door with obscure glass inset and matching picture window to side leading to:</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RECEPTION HALL: </a:t>
            </a:r>
            <a:r>
              <a:rPr lang="en-GB" sz="1000" dirty="0">
                <a:latin typeface="Helvetica" panose="020B0604020202020204" pitchFamily="34" charset="0"/>
                <a:cs typeface="Helvetica" panose="020B0604020202020204" pitchFamily="34" charset="0"/>
              </a:rPr>
              <a:t>Radiator; porcelain floor tiles; cupboard housing electric consumer unit &amp; electric meter with shelving; stairs rising to FIRST FLOOR LANDING; thermostat control for central heating; doors to:</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GROUND FLOOR CLOAKROOM/WC:</a:t>
            </a:r>
            <a:r>
              <a:rPr lang="en-GB" sz="1000" dirty="0">
                <a:latin typeface="Helvetica" panose="020B0604020202020204" pitchFamily="34" charset="0"/>
                <a:cs typeface="Helvetica" panose="020B0604020202020204" pitchFamily="34" charset="0"/>
              </a:rPr>
              <a:t> 1.63m x 1.14m (5'4" x 3'9") Comprising of WC with push button flush; space saver pedestal wash hand basin with chrome mixer tap; extractor fan; chrome heated towel rail; porcelain tiles; extractor fan.</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LOUNGE: </a:t>
            </a:r>
            <a:r>
              <a:rPr lang="en-GB" sz="1000" dirty="0">
                <a:latin typeface="Helvetica" panose="020B0604020202020204" pitchFamily="34" charset="0"/>
                <a:cs typeface="Helvetica" panose="020B0604020202020204" pitchFamily="34" charset="0"/>
              </a:rPr>
              <a:t>4.93m x 4.04m (16'2" x 13'3") measurement into bay. A most attractive room with wooden double glazed square bay window overlooking the front aspect and further wooden double glazed window to side aspect both with fitted blinds; two radiators; carpet; television point.</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KITCHEN/BREAKFAST ROOM/DINING ROOM</a:t>
            </a:r>
            <a:r>
              <a:rPr lang="en-GB" sz="1000" dirty="0">
                <a:latin typeface="Helvetica" panose="020B0604020202020204" pitchFamily="34" charset="0"/>
                <a:cs typeface="Helvetica" panose="020B0604020202020204" pitchFamily="34" charset="0"/>
              </a:rPr>
              <a:t>: 6.5m x 3.84m (21'4" x 12'7") A high quality kitchen fitted with marble granite worktop surfaces with inset stainless steel one and a half bowl sink unit with chrome swan mixer tap over; range of gloss fronted base cupboards, drawer units and integrated washing machine beneath; integrated dishwasher; integrated upright fridge freezer; built-in electric oven and separate grill with 5 ring gas hob above and stainless steel chimney style extractor hood over with matching stainless steel splashback; wall mounted cupboards; LED ceiling spotlights; concealed under counter lighting; plinth lighting; carbon monoxide alarm; radiator; porcelain floor tiles throughout; wooden double glazed window overlooking the rear garden; understairs storage cupboard with shelving, coat rack and light connected; opening through to:</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FAMILY ROOM:</a:t>
            </a:r>
            <a:r>
              <a:rPr lang="en-GB" sz="1000" dirty="0">
                <a:latin typeface="Helvetica" panose="020B0604020202020204" pitchFamily="34" charset="0"/>
                <a:cs typeface="Helvetica" panose="020B0604020202020204" pitchFamily="34" charset="0"/>
              </a:rPr>
              <a:t> 4.85m x 3.3m (15'11" x 10'10") A stunning addition to the property which has been added by the current owners, creating additional living accommodation on the ground floor with double glazed feature window overlooking the rear garden; two electric </a:t>
            </a:r>
            <a:r>
              <a:rPr lang="en-GB" sz="1000" dirty="0" err="1">
                <a:latin typeface="Helvetica" panose="020B0604020202020204" pitchFamily="34" charset="0"/>
                <a:cs typeface="Helvetica" panose="020B0604020202020204" pitchFamily="34" charset="0"/>
              </a:rPr>
              <a:t>velux</a:t>
            </a:r>
            <a:r>
              <a:rPr lang="en-GB" sz="1000" dirty="0">
                <a:latin typeface="Helvetica" panose="020B0604020202020204" pitchFamily="34" charset="0"/>
                <a:cs typeface="Helvetica" panose="020B0604020202020204" pitchFamily="34" charset="0"/>
              </a:rPr>
              <a:t> windows; feature </a:t>
            </a:r>
            <a:r>
              <a:rPr lang="en-GB" sz="1000" dirty="0" err="1">
                <a:latin typeface="Helvetica" panose="020B0604020202020204" pitchFamily="34" charset="0"/>
                <a:cs typeface="Helvetica" panose="020B0604020202020204" pitchFamily="34" charset="0"/>
              </a:rPr>
              <a:t>Nordpeis</a:t>
            </a:r>
            <a:r>
              <a:rPr lang="en-GB" sz="1000" dirty="0">
                <a:latin typeface="Helvetica" panose="020B0604020202020204" pitchFamily="34" charset="0"/>
                <a:cs typeface="Helvetica" panose="020B0604020202020204" pitchFamily="34" charset="0"/>
              </a:rPr>
              <a:t> wood burner; television point; porcelain floor tiles; LED ceiling spotlights; anthracite bi-folding doors opening onto REAR GARDEN.</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FIRST FLOOR LANDING: </a:t>
            </a:r>
            <a:r>
              <a:rPr lang="en-GB" sz="1000" dirty="0">
                <a:latin typeface="Helvetica" panose="020B0604020202020204" pitchFamily="34" charset="0"/>
                <a:cs typeface="Helvetica" panose="020B0604020202020204" pitchFamily="34" charset="0"/>
              </a:rPr>
              <a:t>Wooden double glazed window to side aspect; access to partially boarded roof space; smoke alarm; airing cupboard housing hot water tank and slatted shelving; doors to:</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BEDROOM ONE:</a:t>
            </a:r>
            <a:r>
              <a:rPr lang="en-GB" sz="1000" dirty="0">
                <a:latin typeface="Helvetica" panose="020B0604020202020204" pitchFamily="34" charset="0"/>
                <a:cs typeface="Helvetica" panose="020B0604020202020204" pitchFamily="34" charset="0"/>
              </a:rPr>
              <a:t> 4.9m x 4.01m (16'1" x 13'2") measurement into wooden double glazed square bay window overlooking the front aspect; radiator; thermostat control for upstairs central heating; door to:</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EN-SUITE SHOWER ROOM/WC:</a:t>
            </a:r>
            <a:r>
              <a:rPr lang="en-GB" sz="1000" dirty="0">
                <a:latin typeface="Helvetica" panose="020B0604020202020204" pitchFamily="34" charset="0"/>
                <a:cs typeface="Helvetica" panose="020B0604020202020204" pitchFamily="34" charset="0"/>
              </a:rPr>
              <a:t> 2.18m x 1.98m (7'2" x 6'6") Comprising of shower cubicle with glass splash screen doors and rainfall shower with separate detachable hand held attachment; attractive part tiled walls; pedestal wash hand basin with mixer tap and tiled splashback; WC with push button flush; chrome heated towel rail; wood effect flooring; extractor fan; wooden double glazed window to front aspect with obscure glass.</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BEDROOM TWO: </a:t>
            </a:r>
            <a:r>
              <a:rPr lang="en-GB" sz="1000" dirty="0">
                <a:latin typeface="Helvetica" panose="020B0604020202020204" pitchFamily="34" charset="0"/>
                <a:cs typeface="Helvetica" panose="020B0604020202020204" pitchFamily="34" charset="0"/>
              </a:rPr>
              <a:t>4.06m x 3.23m (13'4" x 10'7") measurement into door recess. wooden double glazed window to front aspect; radiator.</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BEDROOM THREE:</a:t>
            </a:r>
            <a:r>
              <a:rPr lang="en-GB" sz="1000" dirty="0">
                <a:latin typeface="Helvetica" panose="020B0604020202020204" pitchFamily="34" charset="0"/>
                <a:cs typeface="Helvetica" panose="020B0604020202020204" pitchFamily="34" charset="0"/>
              </a:rPr>
              <a:t> 4.09m x 2.87m (13'5" x 9'5") Wooden double glazed window to rear aspect with pleasant outlook; television point; radiator.</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BEDROOM FOUR:</a:t>
            </a:r>
            <a:r>
              <a:rPr lang="en-GB" sz="1000" dirty="0">
                <a:latin typeface="Helvetica" panose="020B0604020202020204" pitchFamily="34" charset="0"/>
                <a:cs typeface="Helvetica" panose="020B0604020202020204" pitchFamily="34" charset="0"/>
              </a:rPr>
              <a:t> 3.35m x 2.87m (11'0" x 9'5") Wooden double glazed window to rear aspect overlooking the rear garden; radiator.</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FAMILY BATHROOM/WC: </a:t>
            </a:r>
            <a:r>
              <a:rPr lang="en-GB" sz="1000" dirty="0">
                <a:latin typeface="Helvetica" panose="020B0604020202020204" pitchFamily="34" charset="0"/>
                <a:cs typeface="Helvetica" panose="020B0604020202020204" pitchFamily="34" charset="0"/>
              </a:rPr>
              <a:t>1.98m x 1.88m (6'6" x 6'2") A stunning suite comprising of a bath with mixer tap and detachable hand held shower attachment and glass shower splash screen; attractive tiled walls; pedestal wash hand basin with chrome mixer tap; WC with push button flush; mirror fronted medicine cabinet chrome heated towel rail; extractor fan; wood effect flooring; wooden double glazed window with obscure glass.</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endParaRPr lang="en-GB" sz="10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0395153"/>
          </a:xfrm>
          <a:prstGeom prst="rect">
            <a:avLst/>
          </a:prstGeom>
          <a:noFill/>
        </p:spPr>
        <p:txBody>
          <a:bodyPr wrap="square" rtlCol="0">
            <a:spAutoFit/>
          </a:bodyPr>
          <a:lstStyle/>
          <a:p>
            <a:r>
              <a:rPr lang="en-GB" sz="1000" b="1" dirty="0">
                <a:latin typeface="Helvetica" panose="020B0604020202020204" pitchFamily="34" charset="0"/>
                <a:cs typeface="Helvetica" panose="020B0604020202020204" pitchFamily="34" charset="0"/>
              </a:rPr>
              <a:t>OUTSIDE: </a:t>
            </a:r>
            <a:r>
              <a:rPr lang="en-GB" sz="1000" dirty="0">
                <a:latin typeface="Helvetica" panose="020B0604020202020204" pitchFamily="34" charset="0"/>
                <a:cs typeface="Helvetica" panose="020B0604020202020204" pitchFamily="34" charset="0"/>
              </a:rPr>
              <a:t>To the front of the property there is a tarmac driveway providing off-road parking for numerous vehicles and access to the GARAGE. There is a cast iron gate leading to a patio pathway which leads to the front door, there is an attractive lawned garden which is edged with a range of mature shrubs, laurel hedges, decorative stones and flower borders. There is a patio pathway providing pedestrian access to the rear garden. The rear garden is an exquisite feature which comprises of a large decked area ideal for alfresco dining and outside entertaining, a lawn area which is edged with wooden sleepers planted with a range of flowers, shrubs and trees, decorative stone area edged with rockery and further raised decked area, outside tap, outside power sockets, access to:</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LOG CABIN/GARDEN ROOM: </a:t>
            </a:r>
            <a:r>
              <a:rPr lang="en-GB" sz="1000" dirty="0">
                <a:latin typeface="Helvetica" panose="020B0604020202020204" pitchFamily="34" charset="0"/>
                <a:cs typeface="Helvetica" panose="020B0604020202020204" pitchFamily="34" charset="0"/>
              </a:rPr>
              <a:t>5.31m x 3.3m (17'5" x 10'10") Windows and doors overlooking the rear garden; power and light connected; internet point; television point; wooden bar area.</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GARAGE:</a:t>
            </a:r>
            <a:r>
              <a:rPr lang="en-GB" sz="1000" dirty="0">
                <a:latin typeface="Helvetica" panose="020B0604020202020204" pitchFamily="34" charset="0"/>
                <a:cs typeface="Helvetica" panose="020B0604020202020204" pitchFamily="34" charset="0"/>
              </a:rPr>
              <a:t> 6.25m x 2.97m (20'6" x 9'9") Up and over door; power and light connected; battery &amp; inverter for solar panels.</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AGENTS NOTE: </a:t>
            </a:r>
            <a:r>
              <a:rPr lang="en-GB" sz="1000" dirty="0">
                <a:latin typeface="Helvetica" panose="020B0604020202020204" pitchFamily="34" charset="0"/>
                <a:cs typeface="Helvetica" panose="020B0604020202020204" pitchFamily="34" charset="0"/>
              </a:rPr>
              <a:t>The property has solar panels and these are owned outright.</a:t>
            </a: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000" b="1" dirty="0">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2" name="Picture 2">
            <a:extLst>
              <a:ext uri="{FF2B5EF4-FFF2-40B4-BE49-F238E27FC236}">
                <a16:creationId xmlns:a16="http://schemas.microsoft.com/office/drawing/2014/main" id="{5DC4F50B-95CF-CEC2-52FD-1FE17230AE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0992" y="3927354"/>
            <a:ext cx="6429243" cy="627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TotalTime>
  <Words>1339</Words>
  <Application>Microsoft Office PowerPoint</Application>
  <PresentationFormat>Custom</PresentationFormat>
  <Paragraphs>90</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20</cp:revision>
  <cp:lastPrinted>2024-10-03T08:25:12Z</cp:lastPrinted>
  <dcterms:created xsi:type="dcterms:W3CDTF">2023-03-19T13:39:10Z</dcterms:created>
  <dcterms:modified xsi:type="dcterms:W3CDTF">2024-10-03T08:25:21Z</dcterms:modified>
</cp:coreProperties>
</file>